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8"/>
  </p:notesMasterIdLst>
  <p:sldIdLst>
    <p:sldId id="256" r:id="rId2"/>
    <p:sldId id="261" r:id="rId3"/>
    <p:sldId id="262" r:id="rId4"/>
    <p:sldId id="257" r:id="rId5"/>
    <p:sldId id="258" r:id="rId6"/>
    <p:sldId id="259" r:id="rId7"/>
    <p:sldId id="272" r:id="rId8"/>
    <p:sldId id="263" r:id="rId9"/>
    <p:sldId id="260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2E94F8-5A6A-4F54-80A1-5BD36E3F16D3}" type="datetimeFigureOut">
              <a:rPr lang="pt-PT" smtClean="0"/>
              <a:pPr/>
              <a:t>04-12-2009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8252AB-A155-4677-BDA7-4C0F18B21954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8252AB-A155-4677-BDA7-4C0F18B21954}" type="slidenum">
              <a:rPr lang="pt-PT" smtClean="0"/>
              <a:pPr/>
              <a:t>1</a:t>
            </a:fld>
            <a:endParaRPr lang="pt-P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8252AB-A155-4677-BDA7-4C0F18B21954}" type="slidenum">
              <a:rPr lang="pt-PT" smtClean="0"/>
              <a:pPr/>
              <a:t>10</a:t>
            </a:fld>
            <a:endParaRPr lang="pt-PT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8252AB-A155-4677-BDA7-4C0F18B21954}" type="slidenum">
              <a:rPr lang="pt-PT" smtClean="0"/>
              <a:pPr/>
              <a:t>11</a:t>
            </a:fld>
            <a:endParaRPr lang="pt-PT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8252AB-A155-4677-BDA7-4C0F18B21954}" type="slidenum">
              <a:rPr lang="pt-PT" smtClean="0"/>
              <a:pPr/>
              <a:t>12</a:t>
            </a:fld>
            <a:endParaRPr lang="pt-PT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8252AB-A155-4677-BDA7-4C0F18B21954}" type="slidenum">
              <a:rPr lang="pt-PT" smtClean="0"/>
              <a:pPr/>
              <a:t>13</a:t>
            </a:fld>
            <a:endParaRPr lang="pt-PT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8252AB-A155-4677-BDA7-4C0F18B21954}" type="slidenum">
              <a:rPr lang="pt-PT" smtClean="0"/>
              <a:pPr/>
              <a:t>14</a:t>
            </a:fld>
            <a:endParaRPr lang="pt-PT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8252AB-A155-4677-BDA7-4C0F18B21954}" type="slidenum">
              <a:rPr lang="pt-PT" smtClean="0"/>
              <a:pPr/>
              <a:t>15</a:t>
            </a:fld>
            <a:endParaRPr lang="pt-PT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8252AB-A155-4677-BDA7-4C0F18B21954}" type="slidenum">
              <a:rPr lang="pt-PT" smtClean="0"/>
              <a:pPr/>
              <a:t>16</a:t>
            </a:fld>
            <a:endParaRPr lang="pt-P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8252AB-A155-4677-BDA7-4C0F18B21954}" type="slidenum">
              <a:rPr lang="pt-PT" smtClean="0"/>
              <a:pPr/>
              <a:t>2</a:t>
            </a:fld>
            <a:endParaRPr lang="pt-P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8252AB-A155-4677-BDA7-4C0F18B21954}" type="slidenum">
              <a:rPr lang="pt-PT" smtClean="0"/>
              <a:pPr/>
              <a:t>3</a:t>
            </a:fld>
            <a:endParaRPr lang="pt-P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8252AB-A155-4677-BDA7-4C0F18B21954}" type="slidenum">
              <a:rPr lang="pt-PT" smtClean="0"/>
              <a:pPr/>
              <a:t>4</a:t>
            </a:fld>
            <a:endParaRPr lang="pt-P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8252AB-A155-4677-BDA7-4C0F18B21954}" type="slidenum">
              <a:rPr lang="pt-PT" smtClean="0"/>
              <a:pPr/>
              <a:t>5</a:t>
            </a:fld>
            <a:endParaRPr lang="pt-P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8252AB-A155-4677-BDA7-4C0F18B21954}" type="slidenum">
              <a:rPr lang="pt-PT" smtClean="0"/>
              <a:pPr/>
              <a:t>6</a:t>
            </a:fld>
            <a:endParaRPr lang="pt-P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8252AB-A155-4677-BDA7-4C0F18B21954}" type="slidenum">
              <a:rPr lang="pt-PT" smtClean="0"/>
              <a:pPr/>
              <a:t>7</a:t>
            </a:fld>
            <a:endParaRPr lang="pt-P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8252AB-A155-4677-BDA7-4C0F18B21954}" type="slidenum">
              <a:rPr lang="pt-PT" smtClean="0"/>
              <a:pPr/>
              <a:t>8</a:t>
            </a:fld>
            <a:endParaRPr lang="pt-P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8252AB-A155-4677-BDA7-4C0F18B21954}" type="slidenum">
              <a:rPr lang="pt-PT" smtClean="0"/>
              <a:pPr/>
              <a:t>9</a:t>
            </a:fld>
            <a:endParaRPr lang="pt-P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a livre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orma livre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ítulo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17" name="Subtítulo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PT" smtClean="0"/>
              <a:t>Faça clique para editar o estilo</a:t>
            </a:r>
            <a:endParaRPr kumimoji="0" lang="en-US"/>
          </a:p>
        </p:txBody>
      </p:sp>
      <p:sp>
        <p:nvSpPr>
          <p:cNvPr id="30" name="Marcador de Posição da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06DC4-67E1-4502-88A9-55F7EA6D17F3}" type="datetime1">
              <a:rPr lang="pt-PT" smtClean="0"/>
              <a:pPr/>
              <a:t>04-12-2009</a:t>
            </a:fld>
            <a:endParaRPr lang="pt-PT"/>
          </a:p>
        </p:txBody>
      </p:sp>
      <p:sp>
        <p:nvSpPr>
          <p:cNvPr id="19" name="Marcador de Posição do Rodap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27" name="Marcador de Posição do Número do Diapositivo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A7D64-8163-42A9-961D-ECE18D4D9C29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41B2F-4E93-4823-9AC1-EF81E3AD9FBA}" type="datetime1">
              <a:rPr lang="pt-PT" smtClean="0"/>
              <a:pPr/>
              <a:t>04-12-2009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A7D64-8163-42A9-961D-ECE18D4D9C29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9EBDD-D79C-4887-BC36-EA89C7DB5BCE}" type="datetime1">
              <a:rPr lang="pt-PT" smtClean="0"/>
              <a:pPr/>
              <a:t>04-12-2009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A7D64-8163-42A9-961D-ECE18D4D9C29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175F3-1905-4983-B0CC-FFEEA89E6FED}" type="datetime1">
              <a:rPr lang="pt-PT" smtClean="0"/>
              <a:pPr/>
              <a:t>04-12-2009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A7D64-8163-42A9-961D-ECE18D4D9C29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cçã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a livre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orma livre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1C057-4A5E-45D4-8707-6594A8225DD6}" type="datetime1">
              <a:rPr lang="pt-PT" smtClean="0"/>
              <a:pPr/>
              <a:t>04-12-2009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A7D64-8163-42A9-961D-ECE18D4D9C29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24852-A42B-475C-8458-27F15075FA66}" type="datetime1">
              <a:rPr lang="pt-PT" smtClean="0"/>
              <a:pPr/>
              <a:t>04-12-2009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A7D64-8163-42A9-961D-ECE18D4D9C29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5" name="Marcador de Posição de Conteúdo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D572C-54C1-4DC2-B27F-519F3E7250A1}" type="datetime1">
              <a:rPr lang="pt-PT" smtClean="0"/>
              <a:pPr/>
              <a:t>04-12-2009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A7D64-8163-42A9-961D-ECE18D4D9C29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537B-2712-4D75-810E-706FB393F116}" type="datetime1">
              <a:rPr lang="pt-PT" smtClean="0"/>
              <a:pPr/>
              <a:t>04-12-2009</a:t>
            </a:fld>
            <a:endParaRPr lang="pt-PT"/>
          </a:p>
        </p:txBody>
      </p:sp>
      <p:sp>
        <p:nvSpPr>
          <p:cNvPr id="8" name="Marcador de Posição do Número do Diapositivo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FA7D64-8163-42A9-961D-ECE18D4D9C29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9" name="Marcador de Posição do Rodapé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2785A-D823-412B-9617-9E70BC4A6803}" type="datetime1">
              <a:rPr lang="pt-PT" smtClean="0"/>
              <a:pPr/>
              <a:t>04-12-2009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A7D64-8163-42A9-961D-ECE18D4D9C29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BA333-84E7-4F82-8F91-0C88B9A894ED}" type="datetime1">
              <a:rPr lang="pt-PT" smtClean="0"/>
              <a:pPr/>
              <a:t>04-12-2009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CFFA7D64-8163-42A9-961D-ECE18D4D9C29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pt-PT" smtClean="0"/>
              <a:t>Clique no ícone para adicionar uma imagem</a:t>
            </a:r>
            <a:endParaRPr kumimoji="0" lang="en-US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B6577E4D-F777-4DFF-AC92-2B793073A944}" type="datetime1">
              <a:rPr lang="pt-PT" smtClean="0"/>
              <a:pPr/>
              <a:t>04-12-2009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A7D64-8163-42A9-961D-ECE18D4D9C29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rma livre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orma livre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Marcador de Posição do Título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0" name="Marcador de Posição do Texto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PT" smtClean="0"/>
              <a:t>Clique para editar os estilos</a:t>
            </a:r>
          </a:p>
          <a:p>
            <a:pPr lvl="1" eaLnBrk="1" latinLnBrk="0" hangingPunct="1"/>
            <a:r>
              <a:rPr kumimoji="0" lang="pt-PT" smtClean="0"/>
              <a:t>Segundo nível</a:t>
            </a:r>
          </a:p>
          <a:p>
            <a:pPr lvl="2" eaLnBrk="1" latinLnBrk="0" hangingPunct="1"/>
            <a:r>
              <a:rPr kumimoji="0" lang="pt-PT" smtClean="0"/>
              <a:t>Terceiro nível</a:t>
            </a:r>
          </a:p>
          <a:p>
            <a:pPr lvl="3" eaLnBrk="1" latinLnBrk="0" hangingPunct="1"/>
            <a:r>
              <a:rPr kumimoji="0" lang="pt-PT" smtClean="0"/>
              <a:t>Quarto nível</a:t>
            </a:r>
          </a:p>
          <a:p>
            <a:pPr lvl="4" eaLnBrk="1" latinLnBrk="0" hangingPunct="1"/>
            <a:r>
              <a:rPr kumimoji="0" lang="pt-PT" smtClean="0"/>
              <a:t>Quinto nível</a:t>
            </a:r>
            <a:endParaRPr kumimoji="0" lang="en-US"/>
          </a:p>
        </p:txBody>
      </p:sp>
      <p:sp>
        <p:nvSpPr>
          <p:cNvPr id="10" name="Marcador de Posição da Data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3A05C1B1-6347-45E0-B116-F41FFD7E1E1C}" type="datetime1">
              <a:rPr lang="pt-PT" smtClean="0"/>
              <a:pPr/>
              <a:t>04-12-2009</a:t>
            </a:fld>
            <a:endParaRPr lang="pt-PT"/>
          </a:p>
        </p:txBody>
      </p:sp>
      <p:sp>
        <p:nvSpPr>
          <p:cNvPr id="22" name="Marcador de Posição do Rodapé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18" name="Marcador de Posição do Número do Diapositivo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CFFA7D64-8163-42A9-961D-ECE18D4D9C29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ordpress.com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blogger.com/start" TargetMode="External"/><Relationship Id="rId4" Type="http://schemas.openxmlformats.org/officeDocument/2006/relationships/hyperlink" Target="http://blogs.sapo.pt/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cidmais.wordpress.com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428728" y="642918"/>
            <a:ext cx="6480048" cy="2301240"/>
          </a:xfrm>
        </p:spPr>
        <p:txBody>
          <a:bodyPr>
            <a:normAutofit fontScale="90000"/>
          </a:bodyPr>
          <a:lstStyle/>
          <a:p>
            <a:r>
              <a:rPr lang="pt-PT" i="1" dirty="0" smtClean="0"/>
              <a:t>BLOG</a:t>
            </a:r>
            <a:r>
              <a:rPr lang="pt-PT" dirty="0" smtClean="0"/>
              <a:t> </a:t>
            </a:r>
            <a:br>
              <a:rPr lang="pt-PT" dirty="0" smtClean="0"/>
            </a:br>
            <a:r>
              <a:rPr lang="pt-PT" dirty="0" smtClean="0"/>
              <a:t>COMO FERRAMENTA PEDAGÓGICA</a:t>
            </a:r>
            <a:br>
              <a:rPr lang="pt-PT" dirty="0" smtClean="0"/>
            </a:br>
            <a:endParaRPr lang="pt-PT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57356" y="4286256"/>
            <a:ext cx="6480048" cy="1752600"/>
          </a:xfrm>
        </p:spPr>
        <p:txBody>
          <a:bodyPr/>
          <a:lstStyle/>
          <a:p>
            <a:r>
              <a:rPr lang="pt-PT" dirty="0" smtClean="0"/>
              <a:t>Ana Teresa </a:t>
            </a:r>
            <a:r>
              <a:rPr lang="pt-PT" dirty="0" err="1" smtClean="0"/>
              <a:t>Ramirez</a:t>
            </a:r>
            <a:endParaRPr lang="pt-PT" dirty="0" smtClean="0"/>
          </a:p>
          <a:p>
            <a:r>
              <a:rPr lang="pt-PT" dirty="0" smtClean="0"/>
              <a:t>Cristina Conchinha</a:t>
            </a:r>
          </a:p>
          <a:p>
            <a:r>
              <a:rPr lang="pt-PT" dirty="0" smtClean="0"/>
              <a:t>João Raimundo Ferreira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A7D64-8163-42A9-961D-ECE18D4D9C29}" type="slidenum">
              <a:rPr lang="pt-PT" smtClean="0"/>
              <a:pPr/>
              <a:t>1</a:t>
            </a:fld>
            <a:endParaRPr lang="pt-PT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85786" y="285728"/>
            <a:ext cx="7467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pt-PT" cap="small" dirty="0" smtClean="0"/>
              <a:t/>
            </a:r>
            <a:br>
              <a:rPr lang="pt-PT" cap="small" dirty="0" smtClean="0"/>
            </a:br>
            <a:r>
              <a:rPr lang="pt-PT" cap="small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ESTRATÉGIA ADAPTATIVA</a:t>
            </a:r>
            <a:br>
              <a:rPr lang="pt-PT" cap="small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r>
              <a:rPr lang="pt-PT" sz="3600" cap="small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(evolução/selecção)</a:t>
            </a:r>
            <a:r>
              <a:rPr lang="pt-PT" dirty="0" smtClean="0"/>
              <a:t/>
            </a:r>
            <a:br>
              <a:rPr lang="pt-PT" dirty="0" smtClean="0"/>
            </a:b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500034" y="2000240"/>
            <a:ext cx="8258204" cy="4525963"/>
          </a:xfrm>
        </p:spPr>
        <p:txBody>
          <a:bodyPr>
            <a:normAutofit lnSpcReduction="10000"/>
          </a:bodyPr>
          <a:lstStyle/>
          <a:p>
            <a:r>
              <a:rPr lang="pt-PT" dirty="0" smtClean="0">
                <a:solidFill>
                  <a:srgbClr val="00B0F0"/>
                </a:solidFill>
              </a:rPr>
              <a:t>Permite o lançamento de diversas propostas de aprendizagem</a:t>
            </a:r>
          </a:p>
          <a:p>
            <a:endParaRPr lang="pt-PT" dirty="0" smtClean="0">
              <a:solidFill>
                <a:srgbClr val="00B0F0"/>
              </a:solidFill>
            </a:endParaRPr>
          </a:p>
          <a:p>
            <a:r>
              <a:rPr lang="pt-PT" dirty="0" smtClean="0">
                <a:solidFill>
                  <a:srgbClr val="00B0F0"/>
                </a:solidFill>
              </a:rPr>
              <a:t>Estas propostas são adaptáveis a cada situação</a:t>
            </a:r>
          </a:p>
          <a:p>
            <a:pPr>
              <a:buNone/>
            </a:pPr>
            <a:endParaRPr lang="pt-PT" dirty="0" smtClean="0">
              <a:solidFill>
                <a:srgbClr val="00B0F0"/>
              </a:solidFill>
            </a:endParaRPr>
          </a:p>
          <a:p>
            <a:r>
              <a:rPr lang="pt-PT" dirty="0" smtClean="0">
                <a:solidFill>
                  <a:srgbClr val="00B0F0"/>
                </a:solidFill>
              </a:rPr>
              <a:t>Permite uma avaliação contínua da aprendizagem pelo professor e pelo próprio aluno</a:t>
            </a:r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A7D64-8163-42A9-961D-ECE18D4D9C29}" type="slidenum">
              <a:rPr lang="pt-PT" smtClean="0"/>
              <a:pPr/>
              <a:t>10</a:t>
            </a:fld>
            <a:endParaRPr lang="pt-PT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57224" y="285728"/>
            <a:ext cx="7467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pt-PT" cap="small" dirty="0" smtClean="0"/>
              <a:t/>
            </a:r>
            <a:br>
              <a:rPr lang="pt-PT" cap="small" dirty="0" smtClean="0"/>
            </a:br>
            <a:r>
              <a:rPr lang="pt-PT" cap="small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ESTRATÉGIA INTERACTIVA</a:t>
            </a:r>
            <a:br>
              <a:rPr lang="pt-PT" cap="small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r>
              <a:rPr lang="pt-PT" sz="3600" cap="small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(motivação/visualização)</a:t>
            </a:r>
            <a:r>
              <a:rPr lang="pt-PT" sz="36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/>
            </a:r>
            <a:br>
              <a:rPr lang="pt-PT" sz="36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endParaRPr lang="pt-PT" sz="36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500034" y="1928802"/>
            <a:ext cx="8329642" cy="4525963"/>
          </a:xfrm>
        </p:spPr>
        <p:txBody>
          <a:bodyPr>
            <a:normAutofit fontScale="92500" lnSpcReduction="10000"/>
          </a:bodyPr>
          <a:lstStyle/>
          <a:p>
            <a:r>
              <a:rPr lang="pt-PT" dirty="0" smtClean="0">
                <a:solidFill>
                  <a:srgbClr val="00B0F0"/>
                </a:solidFill>
              </a:rPr>
              <a:t>Permite a interacção e a troca de conteúdos </a:t>
            </a:r>
          </a:p>
          <a:p>
            <a:pPr>
              <a:buNone/>
            </a:pPr>
            <a:endParaRPr lang="pt-PT" dirty="0" smtClean="0">
              <a:solidFill>
                <a:srgbClr val="00B0F0"/>
              </a:solidFill>
            </a:endParaRPr>
          </a:p>
          <a:p>
            <a:r>
              <a:rPr lang="pt-PT" dirty="0" smtClean="0">
                <a:solidFill>
                  <a:srgbClr val="00B0F0"/>
                </a:solidFill>
              </a:rPr>
              <a:t>Permite a utilização de várias formas de expressão e representação (texto, imagem, som, vídeo…)</a:t>
            </a:r>
          </a:p>
          <a:p>
            <a:pPr>
              <a:buNone/>
            </a:pPr>
            <a:endParaRPr lang="pt-PT" dirty="0" smtClean="0">
              <a:solidFill>
                <a:srgbClr val="00B0F0"/>
              </a:solidFill>
            </a:endParaRPr>
          </a:p>
          <a:p>
            <a:r>
              <a:rPr lang="pt-PT" dirty="0" smtClean="0">
                <a:solidFill>
                  <a:srgbClr val="00B0F0"/>
                </a:solidFill>
              </a:rPr>
              <a:t>Promove uma atitude pró-activa entre os intervenientes</a:t>
            </a:r>
          </a:p>
          <a:p>
            <a:pPr>
              <a:buNone/>
            </a:pPr>
            <a:endParaRPr lang="pt-PT" dirty="0" smtClean="0">
              <a:solidFill>
                <a:srgbClr val="00B0F0"/>
              </a:solidFill>
            </a:endParaRPr>
          </a:p>
          <a:p>
            <a:pPr algn="ctr">
              <a:buNone/>
            </a:pPr>
            <a:r>
              <a:rPr lang="pt-PT" i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Comunidade de aprendentes</a:t>
            </a:r>
            <a:endParaRPr lang="pt-PT" i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A7D64-8163-42A9-961D-ECE18D4D9C29}" type="slidenum">
              <a:rPr lang="pt-PT" smtClean="0"/>
              <a:pPr/>
              <a:t>11</a:t>
            </a:fld>
            <a:endParaRPr lang="pt-PT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42910" y="285728"/>
            <a:ext cx="7467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pt-PT" cap="small" dirty="0" smtClean="0"/>
              <a:t/>
            </a:r>
            <a:br>
              <a:rPr lang="pt-PT" cap="small" dirty="0" smtClean="0"/>
            </a:br>
            <a:r>
              <a:rPr lang="pt-PT" cap="small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ESTRATÉGIA REFLEXIVA</a:t>
            </a:r>
            <a:br>
              <a:rPr lang="pt-PT" cap="small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</a:br>
            <a:r>
              <a:rPr lang="pt-PT" sz="3600" cap="small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(reflexão/estruturação)</a:t>
            </a:r>
            <a:r>
              <a:rPr lang="pt-PT" dirty="0" smtClean="0"/>
              <a:t/>
            </a:r>
            <a:br>
              <a:rPr lang="pt-PT" dirty="0" smtClean="0"/>
            </a:b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214282" y="1928802"/>
            <a:ext cx="8929718" cy="4525963"/>
          </a:xfrm>
        </p:spPr>
        <p:txBody>
          <a:bodyPr>
            <a:normAutofit/>
          </a:bodyPr>
          <a:lstStyle/>
          <a:p>
            <a:r>
              <a:rPr lang="pt-PT" dirty="0" smtClean="0">
                <a:solidFill>
                  <a:srgbClr val="00B0F0"/>
                </a:solidFill>
              </a:rPr>
              <a:t>apela sobretudo à reflexão:</a:t>
            </a:r>
          </a:p>
          <a:p>
            <a:pPr>
              <a:buNone/>
            </a:pPr>
            <a:endParaRPr lang="pt-PT" dirty="0" smtClean="0">
              <a:solidFill>
                <a:srgbClr val="00B0F0"/>
              </a:solidFill>
            </a:endParaRPr>
          </a:p>
          <a:p>
            <a:pPr lvl="1"/>
            <a:r>
              <a:rPr lang="pt-PT" dirty="0" smtClean="0">
                <a:solidFill>
                  <a:srgbClr val="00B0F0"/>
                </a:solidFill>
              </a:rPr>
              <a:t>Pesquisa, selecção e estruturação de conteúdos para cada </a:t>
            </a:r>
            <a:r>
              <a:rPr lang="pt-PT" i="1" dirty="0" err="1" smtClean="0">
                <a:solidFill>
                  <a:srgbClr val="00B0F0"/>
                </a:solidFill>
              </a:rPr>
              <a:t>post</a:t>
            </a:r>
            <a:endParaRPr lang="pt-PT" i="1" dirty="0" smtClean="0">
              <a:solidFill>
                <a:srgbClr val="00B0F0"/>
              </a:solidFill>
            </a:endParaRPr>
          </a:p>
          <a:p>
            <a:pPr lvl="1"/>
            <a:endParaRPr lang="pt-PT" i="1" dirty="0" smtClean="0">
              <a:solidFill>
                <a:srgbClr val="00B0F0"/>
              </a:solidFill>
            </a:endParaRPr>
          </a:p>
          <a:p>
            <a:pPr lvl="1">
              <a:buNone/>
            </a:pPr>
            <a:endParaRPr lang="pt-PT" dirty="0" smtClean="0">
              <a:solidFill>
                <a:srgbClr val="00B0F0"/>
              </a:solidFill>
            </a:endParaRPr>
          </a:p>
          <a:p>
            <a:pPr lvl="1"/>
            <a:r>
              <a:rPr lang="pt-PT" dirty="0" smtClean="0">
                <a:solidFill>
                  <a:srgbClr val="00B0F0"/>
                </a:solidFill>
              </a:rPr>
              <a:t>Sobre o seu próprio percurso de aprendizagem</a:t>
            </a:r>
          </a:p>
          <a:p>
            <a:pPr>
              <a:buNone/>
            </a:pPr>
            <a:endParaRPr lang="pt-PT" dirty="0" smtClean="0">
              <a:solidFill>
                <a:srgbClr val="00B0F0"/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A7D64-8163-42A9-961D-ECE18D4D9C29}" type="slidenum">
              <a:rPr lang="pt-PT" smtClean="0"/>
              <a:pPr/>
              <a:t>12</a:t>
            </a:fld>
            <a:endParaRPr lang="pt-PT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57224" y="2285992"/>
            <a:ext cx="7467600" cy="1143000"/>
          </a:xfrm>
        </p:spPr>
        <p:txBody>
          <a:bodyPr/>
          <a:lstStyle/>
          <a:p>
            <a:pPr algn="ctr"/>
            <a:r>
              <a:rPr lang="pt-PT" dirty="0" smtClean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APRECIAÇÃO GLOBAL</a:t>
            </a:r>
            <a:endParaRPr lang="pt-PT" dirty="0">
              <a:solidFill>
                <a:srgbClr val="00B0F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A7D64-8163-42A9-961D-ECE18D4D9C29}" type="slidenum">
              <a:rPr lang="pt-PT" smtClean="0"/>
              <a:pPr/>
              <a:t>13</a:t>
            </a:fld>
            <a:endParaRPr lang="pt-PT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57224" y="285728"/>
            <a:ext cx="7467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pt-PT" cap="small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FACILIDADE DE APRENDIZAGEM </a:t>
            </a:r>
            <a:br>
              <a:rPr lang="pt-PT" cap="small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r>
              <a:rPr lang="pt-PT" cap="small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E DE UTILIZAÇÃO</a:t>
            </a:r>
            <a:endParaRPr lang="pt-PT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28596" y="2643182"/>
            <a:ext cx="8215370" cy="3143272"/>
          </a:xfrm>
        </p:spPr>
        <p:txBody>
          <a:bodyPr>
            <a:normAutofit/>
          </a:bodyPr>
          <a:lstStyle/>
          <a:p>
            <a:r>
              <a:rPr lang="pt-PT" dirty="0" smtClean="0">
                <a:solidFill>
                  <a:srgbClr val="00B0F0"/>
                </a:solidFill>
              </a:rPr>
              <a:t>Ferramenta amigável</a:t>
            </a:r>
          </a:p>
          <a:p>
            <a:endParaRPr lang="pt-PT" dirty="0" smtClean="0">
              <a:solidFill>
                <a:srgbClr val="00B0F0"/>
              </a:solidFill>
            </a:endParaRPr>
          </a:p>
          <a:p>
            <a:r>
              <a:rPr lang="pt-PT" dirty="0" smtClean="0">
                <a:solidFill>
                  <a:srgbClr val="00B0F0"/>
                </a:solidFill>
              </a:rPr>
              <a:t>Não requer grandes conhecimentos técnicos</a:t>
            </a:r>
          </a:p>
          <a:p>
            <a:pPr>
              <a:buNone/>
            </a:pPr>
            <a:endParaRPr lang="pt-PT" dirty="0" smtClean="0">
              <a:solidFill>
                <a:srgbClr val="00B0F0"/>
              </a:solidFill>
            </a:endParaRPr>
          </a:p>
          <a:p>
            <a:r>
              <a:rPr lang="pt-PT" dirty="0" smtClean="0">
                <a:solidFill>
                  <a:srgbClr val="00B0F0"/>
                </a:solidFill>
              </a:rPr>
              <a:t>Curva de aprendizagem muito rápida</a:t>
            </a:r>
            <a:endParaRPr lang="pt-PT" dirty="0">
              <a:solidFill>
                <a:srgbClr val="00B0F0"/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A7D64-8163-42A9-961D-ECE18D4D9C29}" type="slidenum">
              <a:rPr lang="pt-PT" smtClean="0"/>
              <a:pPr/>
              <a:t>14</a:t>
            </a:fld>
            <a:endParaRPr lang="pt-PT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85786" y="285728"/>
            <a:ext cx="7467600" cy="1143000"/>
          </a:xfrm>
        </p:spPr>
        <p:txBody>
          <a:bodyPr/>
          <a:lstStyle/>
          <a:p>
            <a:pPr algn="ctr"/>
            <a:r>
              <a:rPr lang="pt-PT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PONTOS FORTES</a:t>
            </a:r>
            <a:endParaRPr lang="pt-PT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214282" y="1357298"/>
            <a:ext cx="8715436" cy="5500702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pt-PT" dirty="0" smtClean="0">
                <a:solidFill>
                  <a:srgbClr val="00B0F0"/>
                </a:solidFill>
              </a:rPr>
              <a:t>Gratuito</a:t>
            </a:r>
          </a:p>
          <a:p>
            <a:pPr lvl="0"/>
            <a:r>
              <a:rPr lang="pt-PT" dirty="0" smtClean="0">
                <a:solidFill>
                  <a:srgbClr val="00B0F0"/>
                </a:solidFill>
              </a:rPr>
              <a:t>Opções gráficas pré-existentes, permitem que os utilizadores se centrem no </a:t>
            </a:r>
            <a:r>
              <a:rPr lang="pt-PT" b="1" dirty="0" smtClean="0">
                <a:solidFill>
                  <a:srgbClr val="00B0F0"/>
                </a:solidFill>
              </a:rPr>
              <a:t>conteúdo e não na forma</a:t>
            </a:r>
          </a:p>
          <a:p>
            <a:pPr lvl="0"/>
            <a:r>
              <a:rPr lang="pt-PT" dirty="0" smtClean="0">
                <a:solidFill>
                  <a:srgbClr val="00B0F0"/>
                </a:solidFill>
              </a:rPr>
              <a:t>Permite integrar além de texto, ficheiros multimédia</a:t>
            </a:r>
          </a:p>
          <a:p>
            <a:pPr lvl="0"/>
            <a:r>
              <a:rPr lang="pt-PT" dirty="0" smtClean="0">
                <a:solidFill>
                  <a:srgbClr val="00B0F0"/>
                </a:solidFill>
              </a:rPr>
              <a:t>É facilmente adaptável a diferentes objectivos, conteúdos disciplinares e a faixas etárias </a:t>
            </a:r>
          </a:p>
          <a:p>
            <a:pPr lvl="0"/>
            <a:r>
              <a:rPr lang="pt-PT" dirty="0" smtClean="0">
                <a:solidFill>
                  <a:srgbClr val="00B0F0"/>
                </a:solidFill>
              </a:rPr>
              <a:t>Facilita a comunicação independentemente do local e da hora</a:t>
            </a:r>
          </a:p>
          <a:p>
            <a:pPr lvl="0"/>
            <a:r>
              <a:rPr lang="pt-PT" dirty="0" smtClean="0">
                <a:solidFill>
                  <a:srgbClr val="00B0F0"/>
                </a:solidFill>
              </a:rPr>
              <a:t>Abrange um público mais vasto que a turma</a:t>
            </a:r>
          </a:p>
          <a:p>
            <a:pPr lvl="0"/>
            <a:r>
              <a:rPr lang="pt-PT" dirty="0" smtClean="0">
                <a:solidFill>
                  <a:srgbClr val="00B0F0"/>
                </a:solidFill>
              </a:rPr>
              <a:t>Incentiva a pesquisa de informação, a autonomia, a responsabilidade e o respeito por diferentes pontos de vista</a:t>
            </a:r>
          </a:p>
          <a:p>
            <a:pPr lvl="0"/>
            <a:r>
              <a:rPr lang="pt-PT" dirty="0" smtClean="0">
                <a:solidFill>
                  <a:srgbClr val="00B0F0"/>
                </a:solidFill>
              </a:rPr>
              <a:t>Permite o desenvolvimento de competências digitais</a:t>
            </a:r>
          </a:p>
          <a:p>
            <a:r>
              <a:rPr lang="pt-PT" dirty="0" smtClean="0">
                <a:solidFill>
                  <a:srgbClr val="00B0F0"/>
                </a:solidFill>
              </a:rPr>
              <a:t>Adapta-se muito bem a uma perspectiva   construtivista /</a:t>
            </a:r>
            <a:r>
              <a:rPr lang="pt-PT" dirty="0" err="1" smtClean="0">
                <a:solidFill>
                  <a:srgbClr val="00B0F0"/>
                </a:solidFill>
              </a:rPr>
              <a:t>construcionista</a:t>
            </a:r>
            <a:r>
              <a:rPr lang="pt-PT" dirty="0" smtClean="0">
                <a:solidFill>
                  <a:srgbClr val="00B0F0"/>
                </a:solidFill>
              </a:rPr>
              <a:t> da aprendizagem</a:t>
            </a:r>
            <a:endParaRPr lang="pt-PT" dirty="0">
              <a:solidFill>
                <a:srgbClr val="00B0F0"/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A7D64-8163-42A9-961D-ECE18D4D9C29}" type="slidenum">
              <a:rPr lang="pt-PT" smtClean="0"/>
              <a:pPr/>
              <a:t>15</a:t>
            </a:fld>
            <a:endParaRPr lang="pt-PT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57224" y="285728"/>
            <a:ext cx="7467600" cy="1143000"/>
          </a:xfrm>
        </p:spPr>
        <p:txBody>
          <a:bodyPr/>
          <a:lstStyle/>
          <a:p>
            <a:pPr algn="ctr"/>
            <a:r>
              <a:rPr lang="pt-PT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PONTOS FRACOS</a:t>
            </a:r>
            <a:endParaRPr lang="pt-PT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472518" cy="4900634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pt-PT" dirty="0" smtClean="0">
                <a:solidFill>
                  <a:srgbClr val="00B0F0"/>
                </a:solidFill>
              </a:rPr>
              <a:t>Requer acesso a computador e internet, fora do espaço aula</a:t>
            </a:r>
          </a:p>
          <a:p>
            <a:pPr lvl="0"/>
            <a:endParaRPr lang="pt-PT" dirty="0" smtClean="0">
              <a:solidFill>
                <a:srgbClr val="00B0F0"/>
              </a:solidFill>
            </a:endParaRPr>
          </a:p>
          <a:p>
            <a:pPr lvl="0"/>
            <a:r>
              <a:rPr lang="pt-PT" dirty="0" smtClean="0">
                <a:solidFill>
                  <a:srgbClr val="00B0F0"/>
                </a:solidFill>
              </a:rPr>
              <a:t>Requer grande disponibilidade por parte do professor para o acompanhamento das actividades e dos conteúdos publicados</a:t>
            </a:r>
          </a:p>
          <a:p>
            <a:pPr lvl="0"/>
            <a:endParaRPr lang="pt-PT" dirty="0" smtClean="0">
              <a:solidFill>
                <a:srgbClr val="00B0F0"/>
              </a:solidFill>
            </a:endParaRPr>
          </a:p>
          <a:p>
            <a:r>
              <a:rPr lang="pt-PT" dirty="0" smtClean="0">
                <a:solidFill>
                  <a:srgbClr val="00B0F0"/>
                </a:solidFill>
              </a:rPr>
              <a:t>Para utilizadores com um baixo nível de competências digitais, o </a:t>
            </a:r>
            <a:r>
              <a:rPr lang="pt-PT" i="1" dirty="0" err="1" smtClean="0">
                <a:solidFill>
                  <a:srgbClr val="00B0F0"/>
                </a:solidFill>
              </a:rPr>
              <a:t>Blog</a:t>
            </a:r>
            <a:r>
              <a:rPr lang="pt-PT" i="1" dirty="0" smtClean="0">
                <a:solidFill>
                  <a:srgbClr val="00B0F0"/>
                </a:solidFill>
              </a:rPr>
              <a:t> </a:t>
            </a:r>
            <a:r>
              <a:rPr lang="pt-PT" dirty="0" smtClean="0">
                <a:solidFill>
                  <a:srgbClr val="00B0F0"/>
                </a:solidFill>
              </a:rPr>
              <a:t>pode tornar-se desmotivante, pelo que eventualmente requer um desenvolvimento de competências básicas</a:t>
            </a:r>
            <a:endParaRPr lang="pt-PT" dirty="0">
              <a:solidFill>
                <a:srgbClr val="00B0F0"/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A7D64-8163-42A9-961D-ECE18D4D9C29}" type="slidenum">
              <a:rPr lang="pt-PT" smtClean="0"/>
              <a:pPr/>
              <a:t>16</a:t>
            </a:fld>
            <a:endParaRPr lang="pt-PT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500034" y="571480"/>
            <a:ext cx="8429684" cy="4500594"/>
          </a:xfrm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pt-PT" sz="3600" dirty="0" smtClean="0">
                <a:solidFill>
                  <a:srgbClr val="00B0F0"/>
                </a:solidFill>
              </a:rPr>
              <a:t>IDENTIFICAÇÃO DA TECNOLOGIA</a:t>
            </a:r>
          </a:p>
          <a:p>
            <a:pPr algn="l">
              <a:buFont typeface="Arial" pitchFamily="34" charset="0"/>
              <a:buChar char="•"/>
            </a:pPr>
            <a:endParaRPr lang="pt-PT" sz="3600" dirty="0" smtClean="0">
              <a:solidFill>
                <a:srgbClr val="00B0F0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pt-PT" sz="3600" dirty="0" smtClean="0">
                <a:solidFill>
                  <a:srgbClr val="00B0F0"/>
                </a:solidFill>
              </a:rPr>
              <a:t>POTENCIAL PEDAGÓGICO</a:t>
            </a:r>
          </a:p>
          <a:p>
            <a:pPr algn="l">
              <a:buFont typeface="Arial" pitchFamily="34" charset="0"/>
              <a:buChar char="•"/>
            </a:pPr>
            <a:endParaRPr lang="pt-PT" sz="3600" dirty="0" smtClean="0">
              <a:solidFill>
                <a:srgbClr val="00B0F0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pt-PT" sz="3600" dirty="0" smtClean="0">
                <a:solidFill>
                  <a:srgbClr val="00B0F0"/>
                </a:solidFill>
              </a:rPr>
              <a:t>APRECIAÇÃO GLOBAL</a:t>
            </a:r>
            <a:endParaRPr lang="pt-PT" sz="3600" dirty="0">
              <a:solidFill>
                <a:srgbClr val="00B0F0"/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A7D64-8163-42A9-961D-ECE18D4D9C29}" type="slidenum">
              <a:rPr lang="pt-PT" smtClean="0"/>
              <a:pPr/>
              <a:t>2</a:t>
            </a:fld>
            <a:endParaRPr lang="pt-PT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28662" y="2357430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pt-PT" dirty="0" smtClean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IDENTIFICAÇÃO DA TECNOLOGIA</a:t>
            </a:r>
            <a:endParaRPr lang="pt-PT" dirty="0">
              <a:solidFill>
                <a:srgbClr val="00B0F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A7D64-8163-42A9-961D-ECE18D4D9C29}" type="slidenum">
              <a:rPr lang="pt-PT" smtClean="0"/>
              <a:pPr/>
              <a:t>3</a:t>
            </a:fld>
            <a:endParaRPr lang="pt-PT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7467600" cy="1143000"/>
          </a:xfrm>
        </p:spPr>
        <p:txBody>
          <a:bodyPr/>
          <a:lstStyle/>
          <a:p>
            <a:pPr algn="ctr"/>
            <a:r>
              <a:rPr lang="pt-PT" cap="small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DESCRIÇÃO</a:t>
            </a:r>
            <a:endParaRPr lang="pt-PT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928662" y="2143117"/>
            <a:ext cx="7467600" cy="2571768"/>
          </a:xfrm>
        </p:spPr>
        <p:txBody>
          <a:bodyPr/>
          <a:lstStyle/>
          <a:p>
            <a:r>
              <a:rPr lang="pt-PT" dirty="0" smtClean="0">
                <a:solidFill>
                  <a:srgbClr val="00B0F0"/>
                </a:solidFill>
              </a:rPr>
              <a:t>Página </a:t>
            </a:r>
            <a:r>
              <a:rPr lang="pt-PT" i="1" dirty="0" smtClean="0">
                <a:solidFill>
                  <a:srgbClr val="00B0F0"/>
                </a:solidFill>
              </a:rPr>
              <a:t>Web</a:t>
            </a:r>
          </a:p>
          <a:p>
            <a:r>
              <a:rPr lang="pt-PT" dirty="0" smtClean="0">
                <a:solidFill>
                  <a:srgbClr val="00B0F0"/>
                </a:solidFill>
              </a:rPr>
              <a:t>Organização é cronológica</a:t>
            </a:r>
          </a:p>
          <a:p>
            <a:r>
              <a:rPr lang="pt-PT" dirty="0" smtClean="0">
                <a:solidFill>
                  <a:srgbClr val="00B0F0"/>
                </a:solidFill>
              </a:rPr>
              <a:t>Upload de conteúdos </a:t>
            </a:r>
          </a:p>
          <a:p>
            <a:r>
              <a:rPr lang="pt-PT" dirty="0" smtClean="0">
                <a:solidFill>
                  <a:srgbClr val="00B0F0"/>
                </a:solidFill>
              </a:rPr>
              <a:t>Comunicação assíncrona</a:t>
            </a:r>
          </a:p>
          <a:p>
            <a:endParaRPr lang="pt-PT" dirty="0" smtClean="0"/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A7D64-8163-42A9-961D-ECE18D4D9C29}" type="slidenum">
              <a:rPr lang="pt-PT" smtClean="0"/>
              <a:pPr/>
              <a:t>4</a:t>
            </a:fld>
            <a:endParaRPr lang="pt-PT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85786" y="285728"/>
            <a:ext cx="7467600" cy="1143000"/>
          </a:xfrm>
        </p:spPr>
        <p:txBody>
          <a:bodyPr/>
          <a:lstStyle/>
          <a:p>
            <a:pPr algn="ctr"/>
            <a:r>
              <a:rPr lang="pt-PT" cap="small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VERSÃO</a:t>
            </a:r>
            <a:endParaRPr lang="pt-PT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785786" y="2357430"/>
            <a:ext cx="7467600" cy="2543180"/>
          </a:xfrm>
        </p:spPr>
        <p:txBody>
          <a:bodyPr>
            <a:normAutofit lnSpcReduction="10000"/>
          </a:bodyPr>
          <a:lstStyle/>
          <a:p>
            <a:r>
              <a:rPr lang="pt-PT" dirty="0" err="1" smtClean="0">
                <a:solidFill>
                  <a:srgbClr val="00B0F0"/>
                </a:solidFill>
              </a:rPr>
              <a:t>Wordpress</a:t>
            </a:r>
            <a:r>
              <a:rPr lang="pt-PT" dirty="0" smtClean="0">
                <a:solidFill>
                  <a:srgbClr val="00B0F0"/>
                </a:solidFill>
              </a:rPr>
              <a:t>, </a:t>
            </a:r>
            <a:r>
              <a:rPr lang="pt-PT" u="sng" dirty="0" smtClean="0">
                <a:solidFill>
                  <a:srgbClr val="00B0F0"/>
                </a:solidFill>
                <a:hlinkClick r:id="rId3"/>
              </a:rPr>
              <a:t>http://wordpress.com/</a:t>
            </a:r>
            <a:endParaRPr lang="pt-PT" u="sng" dirty="0" smtClean="0">
              <a:solidFill>
                <a:srgbClr val="00B0F0"/>
              </a:solidFill>
            </a:endParaRPr>
          </a:p>
          <a:p>
            <a:endParaRPr lang="pt-PT" dirty="0" smtClean="0">
              <a:solidFill>
                <a:srgbClr val="00B0F0"/>
              </a:solidFill>
            </a:endParaRPr>
          </a:p>
          <a:p>
            <a:r>
              <a:rPr lang="pt-PT" dirty="0" err="1" smtClean="0">
                <a:solidFill>
                  <a:srgbClr val="00B0F0"/>
                </a:solidFill>
              </a:rPr>
              <a:t>Blogs</a:t>
            </a:r>
            <a:r>
              <a:rPr lang="pt-PT" dirty="0" smtClean="0">
                <a:solidFill>
                  <a:srgbClr val="00B0F0"/>
                </a:solidFill>
              </a:rPr>
              <a:t> no Sapo, </a:t>
            </a:r>
            <a:r>
              <a:rPr lang="pt-PT" u="sng" dirty="0" smtClean="0">
                <a:solidFill>
                  <a:srgbClr val="00B0F0"/>
                </a:solidFill>
                <a:hlinkClick r:id="rId4"/>
              </a:rPr>
              <a:t>http://Blogs.sapo.pt/</a:t>
            </a:r>
            <a:endParaRPr lang="pt-PT" u="sng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pt-PT" dirty="0" smtClean="0">
              <a:solidFill>
                <a:srgbClr val="00B0F0"/>
              </a:solidFill>
            </a:endParaRPr>
          </a:p>
          <a:p>
            <a:r>
              <a:rPr lang="pt-PT" dirty="0" err="1" smtClean="0">
                <a:solidFill>
                  <a:srgbClr val="00B0F0"/>
                </a:solidFill>
              </a:rPr>
              <a:t>Blogger</a:t>
            </a:r>
            <a:r>
              <a:rPr lang="pt-PT" dirty="0" smtClean="0">
                <a:solidFill>
                  <a:srgbClr val="00B0F0"/>
                </a:solidFill>
              </a:rPr>
              <a:t>, </a:t>
            </a:r>
            <a:r>
              <a:rPr lang="pt-PT" u="sng" dirty="0" smtClean="0">
                <a:solidFill>
                  <a:srgbClr val="00B0F0"/>
                </a:solidFill>
                <a:hlinkClick r:id="rId5"/>
              </a:rPr>
              <a:t>http</a:t>
            </a:r>
            <a:r>
              <a:rPr lang="pt-PT" u="sng" dirty="0" smtClean="0">
                <a:hlinkClick r:id="rId5"/>
              </a:rPr>
              <a:t>://www.Blogger.com/start</a:t>
            </a:r>
            <a:endParaRPr lang="pt-PT" dirty="0" smtClean="0"/>
          </a:p>
          <a:p>
            <a:pPr>
              <a:buNone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A7D64-8163-42A9-961D-ECE18D4D9C29}" type="slidenum">
              <a:rPr lang="pt-PT" smtClean="0"/>
              <a:pPr/>
              <a:t>5</a:t>
            </a:fld>
            <a:endParaRPr lang="pt-PT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7467600" cy="1143000"/>
          </a:xfrm>
        </p:spPr>
        <p:txBody>
          <a:bodyPr/>
          <a:lstStyle/>
          <a:p>
            <a:pPr algn="ctr"/>
            <a:r>
              <a:rPr lang="pt-PT" cap="small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ACESSIBILIDADE</a:t>
            </a:r>
            <a:endParaRPr lang="pt-PT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642910" y="1357298"/>
            <a:ext cx="8286808" cy="1685924"/>
          </a:xfrm>
        </p:spPr>
        <p:txBody>
          <a:bodyPr>
            <a:noAutofit/>
          </a:bodyPr>
          <a:lstStyle/>
          <a:p>
            <a:r>
              <a:rPr lang="pt-PT" sz="3200" dirty="0" smtClean="0">
                <a:solidFill>
                  <a:srgbClr val="00B0F0"/>
                </a:solidFill>
              </a:rPr>
              <a:t>Criação gratuita</a:t>
            </a:r>
          </a:p>
          <a:p>
            <a:r>
              <a:rPr lang="pt-PT" sz="3200" dirty="0" smtClean="0">
                <a:solidFill>
                  <a:srgbClr val="00B0F0"/>
                </a:solidFill>
              </a:rPr>
              <a:t>Participação dos utilizadores livre ou restrita de acordo com a administração</a:t>
            </a:r>
            <a:endParaRPr lang="pt-PT" sz="3200" dirty="0">
              <a:solidFill>
                <a:srgbClr val="00B0F0"/>
              </a:solidFill>
            </a:endParaRPr>
          </a:p>
        </p:txBody>
      </p:sp>
      <p:sp>
        <p:nvSpPr>
          <p:cNvPr id="4" name="Título 1"/>
          <p:cNvSpPr txBox="1">
            <a:spLocks/>
          </p:cNvSpPr>
          <p:nvPr/>
        </p:nvSpPr>
        <p:spPr>
          <a:xfrm>
            <a:off x="714348" y="3071810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46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REQUISITOS</a:t>
            </a:r>
            <a:endParaRPr kumimoji="0" lang="pt-PT" sz="46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Marcador de Posição de Conteúdo 2"/>
          <p:cNvSpPr txBox="1">
            <a:spLocks/>
          </p:cNvSpPr>
          <p:nvPr/>
        </p:nvSpPr>
        <p:spPr>
          <a:xfrm>
            <a:off x="714348" y="4214818"/>
            <a:ext cx="7929618" cy="168592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420624" lvl="0" indent="-384048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</a:pPr>
            <a:r>
              <a:rPr lang="pt-PT" sz="3200" dirty="0">
                <a:solidFill>
                  <a:srgbClr val="00B0F0"/>
                </a:solidFill>
              </a:rPr>
              <a:t>Computador com ligação à </a:t>
            </a:r>
            <a:r>
              <a:rPr lang="pt-PT" sz="3200" dirty="0" smtClean="0">
                <a:solidFill>
                  <a:srgbClr val="00B0F0"/>
                </a:solidFill>
              </a:rPr>
              <a:t>internet</a:t>
            </a:r>
          </a:p>
          <a:p>
            <a:pPr marL="420624" lvl="0" indent="-384048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</a:pPr>
            <a:r>
              <a:rPr lang="pt-PT" sz="3200" dirty="0" smtClean="0">
                <a:solidFill>
                  <a:srgbClr val="00B0F0"/>
                </a:solidFill>
              </a:rPr>
              <a:t>Não requer grandes conhecimentos tecnológicos</a:t>
            </a:r>
            <a:endParaRPr kumimoji="0" lang="pt-PT" sz="30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A7D64-8163-42A9-961D-ECE18D4D9C29}" type="slidenum">
              <a:rPr lang="pt-PT" smtClean="0"/>
              <a:pPr/>
              <a:t>6</a:t>
            </a:fld>
            <a:endParaRPr lang="pt-PT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8596" y="2357430"/>
            <a:ext cx="7967666" cy="1143000"/>
          </a:xfrm>
        </p:spPr>
        <p:txBody>
          <a:bodyPr>
            <a:normAutofit/>
          </a:bodyPr>
          <a:lstStyle/>
          <a:p>
            <a:pPr algn="ctr"/>
            <a:r>
              <a:rPr lang="pt-PT" dirty="0" smtClean="0">
                <a:hlinkClick r:id="rId3"/>
              </a:rPr>
              <a:t>http://cidmais.wordpress.com/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A7D64-8163-42A9-961D-ECE18D4D9C29}" type="slidenum">
              <a:rPr lang="pt-PT" smtClean="0"/>
              <a:pPr/>
              <a:t>7</a:t>
            </a:fld>
            <a:endParaRPr lang="pt-PT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85786" y="1857364"/>
            <a:ext cx="7467600" cy="2786082"/>
          </a:xfrm>
        </p:spPr>
        <p:txBody>
          <a:bodyPr>
            <a:normAutofit/>
          </a:bodyPr>
          <a:lstStyle/>
          <a:p>
            <a:pPr algn="ctr"/>
            <a:r>
              <a:rPr lang="pt-PT" dirty="0" smtClean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POTENCIAL PEDAGÓGICO</a:t>
            </a:r>
            <a:r>
              <a:rPr lang="pt-PT" dirty="0" smtClean="0">
                <a:solidFill>
                  <a:srgbClr val="00B0F0"/>
                </a:solidFill>
              </a:rPr>
              <a:t/>
            </a:r>
            <a:br>
              <a:rPr lang="pt-PT" dirty="0" smtClean="0">
                <a:solidFill>
                  <a:srgbClr val="00B0F0"/>
                </a:solidFill>
              </a:rPr>
            </a:br>
            <a:r>
              <a:rPr lang="pt-PT" dirty="0" smtClean="0">
                <a:solidFill>
                  <a:srgbClr val="00B0F0"/>
                </a:solidFill>
              </a:rPr>
              <a:t/>
            </a:r>
            <a:br>
              <a:rPr lang="pt-PT" dirty="0" smtClean="0">
                <a:solidFill>
                  <a:srgbClr val="00B0F0"/>
                </a:solidFill>
              </a:rPr>
            </a:br>
            <a:r>
              <a:rPr lang="pt-PT" sz="3200" dirty="0" smtClean="0">
                <a:solidFill>
                  <a:srgbClr val="00B0F0"/>
                </a:solidFill>
              </a:rPr>
              <a:t>(SEGUNDO O MODELO DE LAURILLARD)</a:t>
            </a:r>
            <a:endParaRPr lang="pt-PT" sz="3200" dirty="0">
              <a:solidFill>
                <a:srgbClr val="00B0F0"/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A7D64-8163-42A9-961D-ECE18D4D9C29}" type="slidenum">
              <a:rPr lang="pt-PT" smtClean="0"/>
              <a:pPr/>
              <a:t>8</a:t>
            </a:fld>
            <a:endParaRPr lang="pt-PT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57224" y="285728"/>
            <a:ext cx="7467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pt-PT" cap="small" dirty="0" smtClean="0"/>
              <a:t/>
            </a:r>
            <a:br>
              <a:rPr lang="pt-PT" cap="small" dirty="0" smtClean="0"/>
            </a:br>
            <a:r>
              <a:rPr lang="pt-PT" cap="small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ESTRATÉGIA DISCURSIVA</a:t>
            </a:r>
            <a:br>
              <a:rPr lang="pt-PT" cap="small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r>
              <a:rPr lang="pt-PT" sz="3600" cap="small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(comunicação/participação) </a:t>
            </a:r>
            <a:r>
              <a:rPr lang="pt-PT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/>
            </a:r>
            <a:br>
              <a:rPr lang="pt-PT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endParaRPr lang="pt-PT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571472" y="2357430"/>
            <a:ext cx="8143932" cy="2757494"/>
          </a:xfrm>
        </p:spPr>
        <p:txBody>
          <a:bodyPr>
            <a:normAutofit fontScale="92500" lnSpcReduction="10000"/>
          </a:bodyPr>
          <a:lstStyle/>
          <a:p>
            <a:r>
              <a:rPr lang="pt-PT" dirty="0" smtClean="0">
                <a:solidFill>
                  <a:srgbClr val="00B0F0"/>
                </a:solidFill>
              </a:rPr>
              <a:t>Permite a relação de comunicação entre os intervenientes</a:t>
            </a:r>
          </a:p>
          <a:p>
            <a:endParaRPr lang="pt-PT" dirty="0" smtClean="0">
              <a:solidFill>
                <a:srgbClr val="00B0F0"/>
              </a:solidFill>
            </a:endParaRPr>
          </a:p>
          <a:p>
            <a:r>
              <a:rPr lang="pt-PT" dirty="0" smtClean="0">
                <a:solidFill>
                  <a:srgbClr val="00B0F0"/>
                </a:solidFill>
              </a:rPr>
              <a:t>Questionamento</a:t>
            </a:r>
          </a:p>
          <a:p>
            <a:pPr>
              <a:buNone/>
            </a:pPr>
            <a:endParaRPr lang="pt-PT" dirty="0" smtClean="0">
              <a:solidFill>
                <a:srgbClr val="00B0F0"/>
              </a:solidFill>
            </a:endParaRPr>
          </a:p>
          <a:p>
            <a:r>
              <a:rPr lang="pt-PT" dirty="0" smtClean="0">
                <a:solidFill>
                  <a:srgbClr val="00B0F0"/>
                </a:solidFill>
              </a:rPr>
              <a:t>Pesquisa sistemática</a:t>
            </a:r>
            <a:endParaRPr lang="pt-PT" dirty="0">
              <a:solidFill>
                <a:srgbClr val="00B0F0"/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A7D64-8163-42A9-961D-ECE18D4D9C29}" type="slidenum">
              <a:rPr lang="pt-PT" smtClean="0"/>
              <a:pPr/>
              <a:t>9</a:t>
            </a:fld>
            <a:endParaRPr lang="pt-PT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écnica">
  <a:themeElements>
    <a:clrScheme name="Técnica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écnica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écnica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139</TotalTime>
  <Words>374</Words>
  <Application>Microsoft Office PowerPoint</Application>
  <PresentationFormat>Apresentação no Ecrã (4:3)</PresentationFormat>
  <Paragraphs>111</Paragraphs>
  <Slides>16</Slides>
  <Notes>16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16</vt:i4>
      </vt:variant>
    </vt:vector>
  </HeadingPairs>
  <TitlesOfParts>
    <vt:vector size="17" baseType="lpstr">
      <vt:lpstr>Técnica</vt:lpstr>
      <vt:lpstr>BLOG  COMO FERRAMENTA PEDAGÓGICA </vt:lpstr>
      <vt:lpstr>Diapositivo 2</vt:lpstr>
      <vt:lpstr>IDENTIFICAÇÃO DA TECNOLOGIA</vt:lpstr>
      <vt:lpstr>DESCRIÇÃO</vt:lpstr>
      <vt:lpstr>VERSÃO</vt:lpstr>
      <vt:lpstr>ACESSIBILIDADE</vt:lpstr>
      <vt:lpstr>http://cidmais.wordpress.com/</vt:lpstr>
      <vt:lpstr>POTENCIAL PEDAGÓGICO  (SEGUNDO O MODELO DE LAURILLARD)</vt:lpstr>
      <vt:lpstr> ESTRATÉGIA DISCURSIVA (comunicação/participação)  </vt:lpstr>
      <vt:lpstr> ESTRATÉGIA ADAPTATIVA (evolução/selecção) </vt:lpstr>
      <vt:lpstr> ESTRATÉGIA INTERACTIVA (motivação/visualização) </vt:lpstr>
      <vt:lpstr> ESTRATÉGIA REFLEXIVA (reflexão/estruturação) </vt:lpstr>
      <vt:lpstr>APRECIAÇÃO GLOBAL</vt:lpstr>
      <vt:lpstr>FACILIDADE DE APRENDIZAGEM  E DE UTILIZAÇÃO</vt:lpstr>
      <vt:lpstr>PONTOS FORTES</vt:lpstr>
      <vt:lpstr>PONTOS FRACOS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BLOG  COMO FERRAMENTA PEDAGÓGICA</dc:title>
  <dc:creator>Ana</dc:creator>
  <cp:lastModifiedBy>Ana</cp:lastModifiedBy>
  <cp:revision>20</cp:revision>
  <dcterms:created xsi:type="dcterms:W3CDTF">2009-11-27T11:36:00Z</dcterms:created>
  <dcterms:modified xsi:type="dcterms:W3CDTF">2009-12-04T12:52:10Z</dcterms:modified>
</cp:coreProperties>
</file>